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9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9066B-9097-4E37-A3FF-5D31935B5196}" type="datetimeFigureOut">
              <a:rPr lang="ru-RU" smtClean="0"/>
              <a:t>18.12.2011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31A980-35C4-4A55-80D0-7A254C814E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9066B-9097-4E37-A3FF-5D31935B5196}" type="datetimeFigureOut">
              <a:rPr lang="ru-RU" smtClean="0"/>
              <a:t>18.12.2011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31A980-35C4-4A55-80D0-7A254C814E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9066B-9097-4E37-A3FF-5D31935B5196}" type="datetimeFigureOut">
              <a:rPr lang="ru-RU" smtClean="0"/>
              <a:t>18.12.2011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31A980-35C4-4A55-80D0-7A254C814E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9066B-9097-4E37-A3FF-5D31935B5196}" type="datetimeFigureOut">
              <a:rPr lang="ru-RU" smtClean="0"/>
              <a:t>18.12.2011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31A980-35C4-4A55-80D0-7A254C814E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9066B-9097-4E37-A3FF-5D31935B5196}" type="datetimeFigureOut">
              <a:rPr lang="ru-RU" smtClean="0"/>
              <a:t>18.12.2011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31A980-35C4-4A55-80D0-7A254C814E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9066B-9097-4E37-A3FF-5D31935B5196}" type="datetimeFigureOut">
              <a:rPr lang="ru-RU" smtClean="0"/>
              <a:t>18.12.2011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31A980-35C4-4A55-80D0-7A254C814E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9066B-9097-4E37-A3FF-5D31935B5196}" type="datetimeFigureOut">
              <a:rPr lang="ru-RU" smtClean="0"/>
              <a:t>18.12.2011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31A980-35C4-4A55-80D0-7A254C814E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9066B-9097-4E37-A3FF-5D31935B5196}" type="datetimeFigureOut">
              <a:rPr lang="ru-RU" smtClean="0"/>
              <a:t>18.12.2011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31A980-35C4-4A55-80D0-7A254C814E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9066B-9097-4E37-A3FF-5D31935B5196}" type="datetimeFigureOut">
              <a:rPr lang="ru-RU" smtClean="0"/>
              <a:t>18.12.2011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31A980-35C4-4A55-80D0-7A254C814E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9066B-9097-4E37-A3FF-5D31935B5196}" type="datetimeFigureOut">
              <a:rPr lang="ru-RU" smtClean="0"/>
              <a:t>18.12.2011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31A980-35C4-4A55-80D0-7A254C814E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9066B-9097-4E37-A3FF-5D31935B5196}" type="datetimeFigureOut">
              <a:rPr lang="ru-RU" smtClean="0"/>
              <a:t>18.12.2011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31A980-35C4-4A55-80D0-7A254C814E7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8F69066B-9097-4E37-A3FF-5D31935B5196}" type="datetimeFigureOut">
              <a:rPr lang="ru-RU" smtClean="0"/>
              <a:t>18.12.2011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831A980-35C4-4A55-80D0-7A254C814E7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gif"/><Relationship Id="rId13" Type="http://schemas.openxmlformats.org/officeDocument/2006/relationships/image" Target="http://chemistry.ru/course/content/javagifs/16-108a-2d.gif" TargetMode="External"/><Relationship Id="rId3" Type="http://schemas.openxmlformats.org/officeDocument/2006/relationships/image" Target="http://chemistry.ru/course/content/javagifs/16-034-2d.gif" TargetMode="External"/><Relationship Id="rId7" Type="http://schemas.openxmlformats.org/officeDocument/2006/relationships/image" Target="http://chemistry.ru/course/content/javagifs/16-036-2d.gif" TargetMode="External"/><Relationship Id="rId12" Type="http://schemas.openxmlformats.org/officeDocument/2006/relationships/image" Target="../media/image7.gif"/><Relationship Id="rId17" Type="http://schemas.openxmlformats.org/officeDocument/2006/relationships/image" Target="http://chemistry.ru/course/content/javagifs/16-109-2d.gif" TargetMode="External"/><Relationship Id="rId2" Type="http://schemas.openxmlformats.org/officeDocument/2006/relationships/image" Target="../media/image2.gif"/><Relationship Id="rId16" Type="http://schemas.openxmlformats.org/officeDocument/2006/relationships/image" Target="../media/image9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gif"/><Relationship Id="rId11" Type="http://schemas.openxmlformats.org/officeDocument/2006/relationships/image" Target="http://chemistry.ru/course/content/chapter13/section/paragraph6/images/doublearrow.gif" TargetMode="External"/><Relationship Id="rId5" Type="http://schemas.openxmlformats.org/officeDocument/2006/relationships/image" Target="http://chemistry.ru/course/content/javagifs/16-035-2d.gif" TargetMode="External"/><Relationship Id="rId15" Type="http://schemas.openxmlformats.org/officeDocument/2006/relationships/image" Target="http://chemistry.ru/course/content/javagifs/16-109a-2d.gif" TargetMode="External"/><Relationship Id="rId10" Type="http://schemas.openxmlformats.org/officeDocument/2006/relationships/image" Target="../media/image6.gif"/><Relationship Id="rId4" Type="http://schemas.openxmlformats.org/officeDocument/2006/relationships/image" Target="../media/image3.gif"/><Relationship Id="rId9" Type="http://schemas.openxmlformats.org/officeDocument/2006/relationships/image" Target="http://chemistry.ru/course/content/javagifs/16-108-2d.gif" TargetMode="External"/><Relationship Id="rId14" Type="http://schemas.openxmlformats.org/officeDocument/2006/relationships/image" Target="../media/image8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http://chemistry.ru/course/content/javagifs/16-039-2d.gif" TargetMode="External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Relationship Id="rId5" Type="http://schemas.openxmlformats.org/officeDocument/2006/relationships/image" Target="http://chemistry.ru/course/content/javagifs/16-040-2d.gif" TargetMode="External"/><Relationship Id="rId4" Type="http://schemas.openxmlformats.org/officeDocument/2006/relationships/image" Target="../media/image11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http://chemistry.ru/course/content/javagifs/16-041-2d.gif" TargetMode="External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Relationship Id="rId5" Type="http://schemas.openxmlformats.org/officeDocument/2006/relationships/image" Target="http://chemistry.ru/course/content/javagifs/16-043-2d.gif" TargetMode="External"/><Relationship Id="rId4" Type="http://schemas.openxmlformats.org/officeDocument/2006/relationships/image" Target="../media/image13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http://chemistry.ru/course/content/javagifs/16-042-2d.gif" TargetMode="External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Relationship Id="rId5" Type="http://schemas.openxmlformats.org/officeDocument/2006/relationships/image" Target="http://chemistry.ru/course/content/javagifs/16-044-2d.gif" TargetMode="External"/><Relationship Id="rId4" Type="http://schemas.openxmlformats.org/officeDocument/2006/relationships/image" Target="../media/image15.gi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>
            <a:spLocks noChangeArrowheads="1"/>
          </p:cNvSpPr>
          <p:nvPr/>
        </p:nvSpPr>
        <p:spPr bwMode="auto">
          <a:xfrm>
            <a:off x="251520" y="332656"/>
            <a:ext cx="8028384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Times"/>
              </a:rPr>
              <a:t>Нуклеиновые кислоты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121F48"/>
                </a:solidFill>
                <a:effectLst/>
                <a:latin typeface="Times"/>
                <a:ea typeface="Times New Roman" pitchFamily="18" charset="0"/>
                <a:cs typeface="Arial" pitchFamily="34" charset="0"/>
              </a:rPr>
              <a:t>Нуклеиновые кислоты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Arial" pitchFamily="34" charset="0"/>
              </a:rPr>
              <a:t> –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Arial" pitchFamily="34" charset="0"/>
              </a:rPr>
              <a:t>биосополимеры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Arial" pitchFamily="34" charset="0"/>
              </a:rPr>
              <a:t>, состоящие из пуринового или пиримидинового основания, углеводов (рибозы и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Arial" pitchFamily="34" charset="0"/>
              </a:rPr>
              <a:t>дезоксирибозы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Arial" pitchFamily="34" charset="0"/>
              </a:rPr>
              <a:t>)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Arial" pitchFamily="34" charset="0"/>
              </a:rPr>
              <a:t>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Arial" pitchFamily="34" charset="0"/>
              </a:rPr>
              <a:t> фосфатных групп; они входят в состав клеточного ядра (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Arial" pitchFamily="34" charset="0"/>
              </a:rPr>
              <a:t>nucleus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Arial" pitchFamily="34" charset="0"/>
              </a:rPr>
              <a:t>), отсюда их название –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121F48"/>
                </a:solidFill>
                <a:effectLst/>
                <a:latin typeface="Times"/>
                <a:ea typeface="Times New Roman" pitchFamily="18" charset="0"/>
                <a:cs typeface="Arial" pitchFamily="34" charset="0"/>
              </a:rPr>
              <a:t>нуклеотиды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Arial" pitchFamily="34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427984" y="3501008"/>
          <a:ext cx="4367808" cy="495300"/>
        </p:xfrm>
        <a:graphic>
          <a:graphicData uri="http://schemas.openxmlformats.org/drawingml/2006/table">
            <a:tbl>
              <a:tblPr/>
              <a:tblGrid>
                <a:gridCol w="1455936"/>
                <a:gridCol w="1455936"/>
                <a:gridCol w="1455936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00FF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      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0000FF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solidFill>
                            <a:schemeClr val="tx1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аденин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 (А)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       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гуанин (Г)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72707" name="Picture 3" descr="http://chemistry.ru/course/content/javagifs/16-034-2d.gif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4644008" y="1772816"/>
            <a:ext cx="1656184" cy="1671663"/>
          </a:xfrm>
          <a:prstGeom prst="rect">
            <a:avLst/>
          </a:prstGeom>
          <a:noFill/>
        </p:spPr>
      </p:pic>
      <p:pic>
        <p:nvPicPr>
          <p:cNvPr id="72706" name="Picture 2" descr="http://chemistry.ru/course/content/javagifs/16-035-2d.gif"/>
          <p:cNvPicPr>
            <a:picLocks noChangeAspect="1" noChangeArrowheads="1"/>
          </p:cNvPicPr>
          <p:nvPr/>
        </p:nvPicPr>
        <p:blipFill>
          <a:blip r:embed="rId4" r:link="rId5" cstate="print"/>
          <a:srcRect/>
          <a:stretch>
            <a:fillRect/>
          </a:stretch>
        </p:blipFill>
        <p:spPr bwMode="auto">
          <a:xfrm>
            <a:off x="6732240" y="1700808"/>
            <a:ext cx="1800200" cy="1593620"/>
          </a:xfrm>
          <a:prstGeom prst="rect">
            <a:avLst/>
          </a:prstGeom>
          <a:noFill/>
        </p:spPr>
      </p:pic>
      <p:sp>
        <p:nvSpPr>
          <p:cNvPr id="72708" name="Rectangle 4"/>
          <p:cNvSpPr>
            <a:spLocks noChangeArrowheads="1"/>
          </p:cNvSpPr>
          <p:nvPr/>
        </p:nvSpPr>
        <p:spPr bwMode="auto">
          <a:xfrm>
            <a:off x="323528" y="2348880"/>
            <a:ext cx="420378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121F48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Пуриновые основания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: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аденин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 и гуанин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: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2709" name="Rectangle 5"/>
          <p:cNvSpPr>
            <a:spLocks noChangeArrowheads="1"/>
          </p:cNvSpPr>
          <p:nvPr/>
        </p:nvSpPr>
        <p:spPr bwMode="auto">
          <a:xfrm>
            <a:off x="323528" y="4149080"/>
            <a:ext cx="549240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121F48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Пиримидиновые основания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: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цитозин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урацил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тимин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: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395536" y="6021288"/>
          <a:ext cx="8352930" cy="293370"/>
        </p:xfrm>
        <a:graphic>
          <a:graphicData uri="http://schemas.openxmlformats.org/drawingml/2006/table">
            <a:tbl>
              <a:tblPr/>
              <a:tblGrid>
                <a:gridCol w="1670586"/>
                <a:gridCol w="1670586"/>
                <a:gridCol w="1670586"/>
                <a:gridCol w="1670586"/>
                <a:gridCol w="1670586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цитозин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 (Ц)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       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урацил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 (У)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       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тимин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 (Т)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72716" name="Picture 12" descr="http://chemistry.ru/course/content/javagifs/16-036-2d.gif"/>
          <p:cNvPicPr>
            <a:picLocks noChangeAspect="1" noChangeArrowheads="1"/>
          </p:cNvPicPr>
          <p:nvPr/>
        </p:nvPicPr>
        <p:blipFill>
          <a:blip r:embed="rId6" r:link="rId7" cstate="print"/>
          <a:srcRect/>
          <a:stretch>
            <a:fillRect/>
          </a:stretch>
        </p:blipFill>
        <p:spPr bwMode="auto">
          <a:xfrm>
            <a:off x="683568" y="4437112"/>
            <a:ext cx="1080120" cy="1534908"/>
          </a:xfrm>
          <a:prstGeom prst="rect">
            <a:avLst/>
          </a:prstGeom>
          <a:noFill/>
        </p:spPr>
      </p:pic>
      <p:pic>
        <p:nvPicPr>
          <p:cNvPr id="72715" name="Picture 11" descr="http://chemistry.ru/course/content/javagifs/16-108-2d.gif"/>
          <p:cNvPicPr>
            <a:picLocks noChangeAspect="1" noChangeArrowheads="1"/>
          </p:cNvPicPr>
          <p:nvPr/>
        </p:nvPicPr>
        <p:blipFill>
          <a:blip r:embed="rId8" r:link="rId9" cstate="print"/>
          <a:srcRect/>
          <a:stretch>
            <a:fillRect/>
          </a:stretch>
        </p:blipFill>
        <p:spPr bwMode="auto">
          <a:xfrm>
            <a:off x="2759980" y="4469584"/>
            <a:ext cx="1091940" cy="1551704"/>
          </a:xfrm>
          <a:prstGeom prst="rect">
            <a:avLst/>
          </a:prstGeom>
          <a:noFill/>
        </p:spPr>
      </p:pic>
      <p:pic>
        <p:nvPicPr>
          <p:cNvPr id="72714" name="Picture 10" descr="http://chemistry.ru/course/content/chapter13/section/paragraph6/images/doublearrow.gif"/>
          <p:cNvPicPr>
            <a:picLocks noChangeAspect="1" noChangeArrowheads="1"/>
          </p:cNvPicPr>
          <p:nvPr/>
        </p:nvPicPr>
        <p:blipFill>
          <a:blip r:embed="rId10" r:link="rId11" cstate="print"/>
          <a:srcRect/>
          <a:stretch>
            <a:fillRect/>
          </a:stretch>
        </p:blipFill>
        <p:spPr bwMode="auto">
          <a:xfrm>
            <a:off x="7308304" y="5229200"/>
            <a:ext cx="381000" cy="190500"/>
          </a:xfrm>
          <a:prstGeom prst="rect">
            <a:avLst/>
          </a:prstGeom>
          <a:noFill/>
        </p:spPr>
      </p:pic>
      <p:pic>
        <p:nvPicPr>
          <p:cNvPr id="72713" name="Picture 9" descr="http://chemistry.ru/course/content/javagifs/16-108a-2d.gif"/>
          <p:cNvPicPr>
            <a:picLocks noChangeAspect="1" noChangeArrowheads="1"/>
          </p:cNvPicPr>
          <p:nvPr/>
        </p:nvPicPr>
        <p:blipFill>
          <a:blip r:embed="rId12" r:link="rId13" cstate="print"/>
          <a:srcRect/>
          <a:stretch>
            <a:fillRect/>
          </a:stretch>
        </p:blipFill>
        <p:spPr bwMode="auto">
          <a:xfrm>
            <a:off x="4572000" y="4437112"/>
            <a:ext cx="1008112" cy="1432580"/>
          </a:xfrm>
          <a:prstGeom prst="rect">
            <a:avLst/>
          </a:prstGeom>
          <a:noFill/>
        </p:spPr>
      </p:pic>
      <p:pic>
        <p:nvPicPr>
          <p:cNvPr id="72712" name="Picture 8" descr="http://chemistry.ru/course/content/javagifs/16-109a-2d.gif"/>
          <p:cNvPicPr>
            <a:picLocks noChangeAspect="1" noChangeArrowheads="1"/>
          </p:cNvPicPr>
          <p:nvPr/>
        </p:nvPicPr>
        <p:blipFill>
          <a:blip r:embed="rId14" r:link="rId15" cstate="print"/>
          <a:srcRect/>
          <a:stretch>
            <a:fillRect/>
          </a:stretch>
        </p:blipFill>
        <p:spPr bwMode="auto">
          <a:xfrm>
            <a:off x="6084168" y="4581128"/>
            <a:ext cx="1368152" cy="1368152"/>
          </a:xfrm>
          <a:prstGeom prst="rect">
            <a:avLst/>
          </a:prstGeom>
          <a:noFill/>
        </p:spPr>
      </p:pic>
      <p:pic>
        <p:nvPicPr>
          <p:cNvPr id="72711" name="Picture 7" descr="http://chemistry.ru/course/content/chapter13/section/paragraph6/images/doublearrow.gif"/>
          <p:cNvPicPr>
            <a:picLocks noChangeAspect="1" noChangeArrowheads="1"/>
          </p:cNvPicPr>
          <p:nvPr/>
        </p:nvPicPr>
        <p:blipFill>
          <a:blip r:embed="rId10" r:link="rId11" cstate="print"/>
          <a:srcRect/>
          <a:stretch>
            <a:fillRect/>
          </a:stretch>
        </p:blipFill>
        <p:spPr bwMode="auto">
          <a:xfrm>
            <a:off x="3995936" y="5373216"/>
            <a:ext cx="381000" cy="190500"/>
          </a:xfrm>
          <a:prstGeom prst="rect">
            <a:avLst/>
          </a:prstGeom>
          <a:noFill/>
        </p:spPr>
      </p:pic>
      <p:pic>
        <p:nvPicPr>
          <p:cNvPr id="72710" name="Picture 6" descr="http://chemistry.ru/course/content/javagifs/16-109-2d.gif"/>
          <p:cNvPicPr>
            <a:picLocks noChangeAspect="1" noChangeArrowheads="1"/>
          </p:cNvPicPr>
          <p:nvPr/>
        </p:nvPicPr>
        <p:blipFill>
          <a:blip r:embed="rId16" r:link="rId17" cstate="print"/>
          <a:srcRect/>
          <a:stretch>
            <a:fillRect/>
          </a:stretch>
        </p:blipFill>
        <p:spPr bwMode="auto">
          <a:xfrm>
            <a:off x="7524328" y="4509120"/>
            <a:ext cx="1368152" cy="136815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827584" y="4869160"/>
          <a:ext cx="6984777" cy="641025"/>
        </p:xfrm>
        <a:graphic>
          <a:graphicData uri="http://schemas.openxmlformats.org/drawingml/2006/table">
            <a:tbl>
              <a:tblPr/>
              <a:tblGrid>
                <a:gridCol w="2328259"/>
                <a:gridCol w="2328259"/>
                <a:gridCol w="2328259"/>
              </a:tblGrid>
              <a:tr h="6410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β-D-рибоза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       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β-D-дезоксирибоза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75778" name="Picture 2" descr="http://chemistry.ru/course/content/javagifs/16-039-2d.gif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1259632" y="2276872"/>
            <a:ext cx="1872208" cy="2392266"/>
          </a:xfrm>
          <a:prstGeom prst="rect">
            <a:avLst/>
          </a:prstGeom>
          <a:noFill/>
        </p:spPr>
      </p:pic>
      <p:pic>
        <p:nvPicPr>
          <p:cNvPr id="75777" name="Picture 1" descr="http://chemistry.ru/course/content/javagifs/16-040-2d.gif"/>
          <p:cNvPicPr>
            <a:picLocks noChangeAspect="1" noChangeArrowheads="1"/>
          </p:cNvPicPr>
          <p:nvPr/>
        </p:nvPicPr>
        <p:blipFill>
          <a:blip r:embed="rId4" r:link="rId5" cstate="print"/>
          <a:srcRect/>
          <a:stretch>
            <a:fillRect/>
          </a:stretch>
        </p:blipFill>
        <p:spPr bwMode="auto">
          <a:xfrm>
            <a:off x="5580112" y="2276872"/>
            <a:ext cx="1916039" cy="2448272"/>
          </a:xfrm>
          <a:prstGeom prst="rect">
            <a:avLst/>
          </a:prstGeom>
          <a:noFill/>
        </p:spPr>
      </p:pic>
      <p:sp>
        <p:nvSpPr>
          <p:cNvPr id="75779" name="Rectangle 3"/>
          <p:cNvSpPr>
            <a:spLocks noChangeArrowheads="1"/>
          </p:cNvSpPr>
          <p:nvPr/>
        </p:nvSpPr>
        <p:spPr bwMode="auto">
          <a:xfrm>
            <a:off x="827584" y="908720"/>
            <a:ext cx="7776864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Arial" pitchFamily="34" charset="0"/>
              </a:rPr>
              <a:t>В состав мононуклеотидов обычно входят D-рибоза (в форме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Arial" pitchFamily="34" charset="0"/>
              </a:rPr>
              <a:t>β-D-рибофуранозы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Arial" pitchFamily="34" charset="0"/>
              </a:rPr>
              <a:t>), глюкоза (редко) и β-D-2-дезоксирибоза: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2" name="Picture 2" descr="http://chemistry.ru/course/content/javagifs/16-041-2d.gif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323528" y="2564904"/>
            <a:ext cx="1902655" cy="4013820"/>
          </a:xfrm>
          <a:prstGeom prst="rect">
            <a:avLst/>
          </a:prstGeom>
          <a:noFill/>
        </p:spPr>
      </p:pic>
      <p:pic>
        <p:nvPicPr>
          <p:cNvPr id="76801" name="Picture 1" descr="http://chemistry.ru/course/content/javagifs/16-043-2d.gif"/>
          <p:cNvPicPr>
            <a:picLocks noChangeAspect="1" noChangeArrowheads="1"/>
          </p:cNvPicPr>
          <p:nvPr/>
        </p:nvPicPr>
        <p:blipFill>
          <a:blip r:embed="rId4" r:link="rId5" cstate="print"/>
          <a:srcRect/>
          <a:stretch>
            <a:fillRect/>
          </a:stretch>
        </p:blipFill>
        <p:spPr bwMode="auto">
          <a:xfrm>
            <a:off x="4788024" y="2492896"/>
            <a:ext cx="2453415" cy="3816424"/>
          </a:xfrm>
          <a:prstGeom prst="rect">
            <a:avLst/>
          </a:prstGeom>
          <a:noFill/>
        </p:spPr>
      </p:pic>
      <p:sp>
        <p:nvSpPr>
          <p:cNvPr id="76803" name="Rectangle 3"/>
          <p:cNvSpPr>
            <a:spLocks noChangeArrowheads="1"/>
          </p:cNvSpPr>
          <p:nvPr/>
        </p:nvSpPr>
        <p:spPr bwMode="auto">
          <a:xfrm>
            <a:off x="323528" y="332656"/>
            <a:ext cx="8532440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Arial" pitchFamily="34" charset="0"/>
              </a:rPr>
              <a:t>Пуриновые или пиримидиновые основания, рибоза и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Arial" pitchFamily="34" charset="0"/>
              </a:rPr>
              <a:t>дезоксирибоза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Arial" pitchFamily="34" charset="0"/>
              </a:rPr>
              <a:t>, а также фосфорная кислота связаны в молекулах нуклеотидов однотипно. Пентозы, с одной стороны, посредством одного углеродного атома соединяются с соответствующим основанием: с пуриновым по его 9-му атому азота, с пиримидиновым – по 3-му атому азота, а с другой – эфирной связью соединяются с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Arial" pitchFamily="34" charset="0"/>
              </a:rPr>
              <a:t>монофосфорной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Arial" pitchFamily="34" charset="0"/>
              </a:rPr>
              <a:t>дифосфорной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Arial" pitchFamily="34" charset="0"/>
              </a:rPr>
              <a:t> или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Arial" pitchFamily="34" charset="0"/>
              </a:rPr>
              <a:t>трифосфорной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Arial" pitchFamily="34" charset="0"/>
              </a:rPr>
              <a:t> кислотами, образуя соответствующие мононуклеотиды. Последние за счет конденсации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Arial" pitchFamily="34" charset="0"/>
              </a:rPr>
              <a:t>ОН-групп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Arial" pitchFamily="34" charset="0"/>
              </a:rPr>
              <a:t> фосфорных кислот и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Arial" pitchFamily="34" charset="0"/>
              </a:rPr>
              <a:t>пентозов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Arial" pitchFamily="34" charset="0"/>
              </a:rPr>
              <a:t>полимеризуются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Arial" pitchFamily="34" charset="0"/>
              </a:rPr>
              <a:t> в РНК и ДНК.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516216" y="4077072"/>
            <a:ext cx="239982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"/>
                <a:ea typeface="Times New Roman"/>
                <a:cs typeface="Times New Roman"/>
              </a:rPr>
              <a:t>аденозин-1-рибо-3-монофосфат (АМФ)</a:t>
            </a:r>
            <a:endParaRPr lang="ru-RU" dirty="0"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331640" y="6021288"/>
            <a:ext cx="37082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"/>
                <a:ea typeface="Times New Roman"/>
                <a:cs typeface="Times New Roman"/>
              </a:rPr>
              <a:t>гуанозин-1-рибо-2-дифосфат (ГДФ)</a:t>
            </a:r>
            <a:endParaRPr lang="ru-RU" dirty="0">
              <a:latin typeface="Times New Roman"/>
              <a:ea typeface="Times New Roman"/>
              <a:cs typeface="Times New Roman"/>
            </a:endParaRP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51520" y="5157192"/>
          <a:ext cx="8568954" cy="567690"/>
        </p:xfrm>
        <a:graphic>
          <a:graphicData uri="http://schemas.openxmlformats.org/drawingml/2006/table">
            <a:tbl>
              <a:tblPr/>
              <a:tblGrid>
                <a:gridCol w="2856318"/>
                <a:gridCol w="2856318"/>
                <a:gridCol w="2856318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аденозин-1-дезокси-3-монофосфат (АДФ)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       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β-D-гуанозин-1-дизокси-3-дифосфат (ГДФ)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77826" name="Picture 2" descr="http://chemistry.ru/course/content/javagifs/16-042-2d.gif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827584" y="260648"/>
            <a:ext cx="2244819" cy="4735645"/>
          </a:xfrm>
          <a:prstGeom prst="rect">
            <a:avLst/>
          </a:prstGeom>
          <a:noFill/>
        </p:spPr>
      </p:pic>
      <p:pic>
        <p:nvPicPr>
          <p:cNvPr id="77825" name="Picture 1" descr="http://chemistry.ru/course/content/javagifs/16-044-2d.gif"/>
          <p:cNvPicPr>
            <a:picLocks noChangeAspect="1" noChangeArrowheads="1"/>
          </p:cNvPicPr>
          <p:nvPr/>
        </p:nvPicPr>
        <p:blipFill>
          <a:blip r:embed="rId4" r:link="rId5" cstate="print"/>
          <a:srcRect/>
          <a:stretch>
            <a:fillRect/>
          </a:stretch>
        </p:blipFill>
        <p:spPr bwMode="auto">
          <a:xfrm>
            <a:off x="5671822" y="260648"/>
            <a:ext cx="2324961" cy="446449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0" name="Picture 2" descr="image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04664"/>
            <a:ext cx="8064896" cy="5248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8851" name="Rectangle 3"/>
          <p:cNvSpPr>
            <a:spLocks noChangeArrowheads="1"/>
          </p:cNvSpPr>
          <p:nvPr/>
        </p:nvSpPr>
        <p:spPr bwMode="auto">
          <a:xfrm>
            <a:off x="323528" y="5589240"/>
            <a:ext cx="853169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Times"/>
              </a:rPr>
              <a:t>Рисунок 13.4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Arial" pitchFamily="34" charset="0"/>
              </a:rPr>
              <a:t>Структура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Arial" pitchFamily="34" charset="0"/>
              </a:rPr>
              <a:t>полинуклеотида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Arial" pitchFamily="34" charset="0"/>
              </a:rPr>
              <a:t>. B – любое из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Arial" pitchFamily="34" charset="0"/>
              </a:rPr>
              <a:t>пириновых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Arial" pitchFamily="34" charset="0"/>
              </a:rPr>
              <a:t> или пиримидиновых оснований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comb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74" name="Picture 2" descr="image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6533125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9875" name="Rectangle 3"/>
          <p:cNvSpPr>
            <a:spLocks noChangeArrowheads="1"/>
          </p:cNvSpPr>
          <p:nvPr/>
        </p:nvSpPr>
        <p:spPr bwMode="auto">
          <a:xfrm>
            <a:off x="467544" y="5357870"/>
            <a:ext cx="8424936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Times" charset="-52"/>
              </a:rPr>
              <a:t>Рисунок 13.5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" charset="-52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Схематическое образование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комплементарных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 (взаимодополняющих) пар оснований и двойной спирали ДНК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898" name="Picture 2" descr="dnapol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476672"/>
            <a:ext cx="6300192" cy="4725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483768" y="566124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Модель 13.3. Построение </a:t>
            </a:r>
            <a:r>
              <a:rPr lang="ru-RU" dirty="0" err="1"/>
              <a:t>комплементарной</a:t>
            </a:r>
            <a:r>
              <a:rPr lang="ru-RU" dirty="0"/>
              <a:t> цепи ДНК </a:t>
            </a: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15</TotalTime>
  <Words>223</Words>
  <Application>Microsoft Office PowerPoint</Application>
  <PresentationFormat>Экран (4:3)</PresentationFormat>
  <Paragraphs>28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Аспект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</cp:revision>
  <dcterms:created xsi:type="dcterms:W3CDTF">2011-12-18T13:34:15Z</dcterms:created>
  <dcterms:modified xsi:type="dcterms:W3CDTF">2011-12-18T13:49:31Z</dcterms:modified>
</cp:coreProperties>
</file>